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94149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348821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283991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24574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81311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DA37C19-B99D-4987-AC97-37D6764CC1BB}" type="datetimeFigureOut">
              <a:rPr lang="ar-IQ" smtClean="0"/>
              <a:t>19/06/1441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262319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DA37C19-B99D-4987-AC97-37D6764CC1BB}" type="datetimeFigureOut">
              <a:rPr lang="ar-IQ" smtClean="0"/>
              <a:t>19/06/1441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427245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DA37C19-B99D-4987-AC97-37D6764CC1BB}" type="datetimeFigureOut">
              <a:rPr lang="ar-IQ" smtClean="0"/>
              <a:t>19/06/1441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323779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A37C19-B99D-4987-AC97-37D6764CC1BB}" type="datetimeFigureOut">
              <a:rPr lang="ar-IQ" smtClean="0"/>
              <a:t>19/06/1441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196314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A37C19-B99D-4987-AC97-37D6764CC1BB}" type="datetimeFigureOut">
              <a:rPr lang="ar-IQ" smtClean="0"/>
              <a:t>19/06/1441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165809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A37C19-B99D-4987-AC97-37D6764CC1BB}" type="datetimeFigureOut">
              <a:rPr lang="ar-IQ" smtClean="0"/>
              <a:t>19/06/1441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C1F6C7B-D452-43FF-A172-C1B79C9888F6}" type="slidenum">
              <a:rPr lang="ar-IQ" smtClean="0"/>
              <a:t>‹#›</a:t>
            </a:fld>
            <a:endParaRPr lang="ar-IQ"/>
          </a:p>
        </p:txBody>
      </p:sp>
    </p:spTree>
    <p:extLst>
      <p:ext uri="{BB962C8B-B14F-4D97-AF65-F5344CB8AC3E}">
        <p14:creationId xmlns:p14="http://schemas.microsoft.com/office/powerpoint/2010/main" val="428302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A37C19-B99D-4987-AC97-37D6764CC1BB}" type="datetimeFigureOut">
              <a:rPr lang="ar-IQ" smtClean="0"/>
              <a:t>19/06/1441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F6C7B-D452-43FF-A172-C1B79C9888F6}" type="slidenum">
              <a:rPr lang="ar-IQ" smtClean="0"/>
              <a:t>‹#›</a:t>
            </a:fld>
            <a:endParaRPr lang="ar-IQ"/>
          </a:p>
        </p:txBody>
      </p:sp>
    </p:spTree>
    <p:extLst>
      <p:ext uri="{BB962C8B-B14F-4D97-AF65-F5344CB8AC3E}">
        <p14:creationId xmlns:p14="http://schemas.microsoft.com/office/powerpoint/2010/main" val="4161390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endParaRPr lang="ar-IQ" sz="3600" b="1" dirty="0" smtClean="0">
              <a:solidFill>
                <a:srgbClr val="FF0000"/>
              </a:solidFill>
            </a:endParaRPr>
          </a:p>
          <a:p>
            <a:endParaRPr lang="ar-IQ" sz="3600" b="1" dirty="0" smtClean="0">
              <a:solidFill>
                <a:srgbClr val="FF0000"/>
              </a:solidFill>
            </a:endParaRPr>
          </a:p>
          <a:p>
            <a:r>
              <a:rPr lang="ar-IQ" sz="4300" b="1" dirty="0">
                <a:solidFill>
                  <a:srgbClr val="FF0000"/>
                </a:solidFill>
              </a:rPr>
              <a:t>الاحماء والاصابات الرياضية</a:t>
            </a:r>
            <a:br>
              <a:rPr lang="ar-IQ" sz="4300" b="1" dirty="0">
                <a:solidFill>
                  <a:srgbClr val="FF0000"/>
                </a:solidFill>
              </a:rPr>
            </a:br>
            <a:endParaRPr lang="ar-IQ" sz="3600" b="1" dirty="0">
              <a:solidFill>
                <a:srgbClr val="FF0000"/>
              </a:solidFill>
            </a:endParaRPr>
          </a:p>
          <a:p>
            <a:endParaRPr lang="ar-IQ" sz="3600" b="1" dirty="0" smtClean="0">
              <a:solidFill>
                <a:srgbClr val="FF0000"/>
              </a:solidFill>
            </a:endParaRPr>
          </a:p>
          <a:p>
            <a:r>
              <a:rPr lang="ar-IQ" sz="3600" b="1" dirty="0" smtClean="0">
                <a:solidFill>
                  <a:srgbClr val="FF0000"/>
                </a:solidFill>
              </a:rPr>
              <a:t>د</a:t>
            </a:r>
            <a:r>
              <a:rPr lang="ar-IQ" sz="3600" b="1" dirty="0" smtClean="0">
                <a:solidFill>
                  <a:srgbClr val="FF0000"/>
                </a:solidFill>
              </a:rPr>
              <a:t>. نصير حميد </a:t>
            </a:r>
            <a:r>
              <a:rPr lang="ar-IQ" sz="3600" b="1" dirty="0" smtClean="0">
                <a:solidFill>
                  <a:srgbClr val="FF0000"/>
                </a:solidFill>
              </a:rPr>
              <a:t>كريم</a:t>
            </a:r>
            <a:endParaRPr lang="ar-IQ" sz="3600" b="1" dirty="0">
              <a:solidFill>
                <a:srgbClr val="FF0000"/>
              </a:solidFill>
            </a:endParaRPr>
          </a:p>
          <a:p>
            <a:r>
              <a:rPr lang="ar-IQ" b="1" dirty="0" smtClean="0">
                <a:solidFill>
                  <a:srgbClr val="FF0000"/>
                </a:solidFill>
              </a:rPr>
              <a:t>جامعة </a:t>
            </a:r>
            <a:r>
              <a:rPr lang="ar-IQ" b="1" dirty="0" smtClean="0">
                <a:solidFill>
                  <a:srgbClr val="FF0000"/>
                </a:solidFill>
              </a:rPr>
              <a:t>ديالى / كلية التربية الاساسية </a:t>
            </a:r>
            <a:endParaRPr lang="ar-IQ" b="1" dirty="0" smtClean="0">
              <a:solidFill>
                <a:srgbClr val="FF0000"/>
              </a:solidFill>
            </a:endParaRPr>
          </a:p>
          <a:p>
            <a:r>
              <a:rPr lang="ar-IQ" b="1" dirty="0" smtClean="0">
                <a:solidFill>
                  <a:srgbClr val="FF0000"/>
                </a:solidFill>
              </a:rPr>
              <a:t>قسم التربية الرياضية وعلوم الرياضة</a:t>
            </a:r>
            <a:endParaRPr lang="ar-IQ" b="1" dirty="0">
              <a:solidFill>
                <a:srgbClr val="FF0000"/>
              </a:solidFill>
            </a:endParaRPr>
          </a:p>
        </p:txBody>
      </p:sp>
    </p:spTree>
    <p:extLst>
      <p:ext uri="{BB962C8B-B14F-4D97-AF65-F5344CB8AC3E}">
        <p14:creationId xmlns:p14="http://schemas.microsoft.com/office/powerpoint/2010/main" val="661821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a:solidFill>
            <a:schemeClr val="accent6">
              <a:lumMod val="40000"/>
              <a:lumOff val="60000"/>
            </a:schemeClr>
          </a:solidFill>
        </p:spPr>
        <p:txBody>
          <a:bodyPr>
            <a:normAutofit/>
          </a:bodyPr>
          <a:lstStyle/>
          <a:p>
            <a:r>
              <a:rPr lang="ar-SA" dirty="0"/>
              <a:t>إما الإحماء الخاص فيعمل على إعداد وتهيئة جسم اللاعب لأداء الحركات السريعة والقصوية التي سوف يؤديها في التدريب والمنافسة وباستخدام الكرات وبتمارين متنوعة وبشدة متوسطة تزداد تدريجيا للتهيئة لاداء القسم الرئيسي من العملية التدريبية وباكمل استعداد حتى يكون أدائة جيدا وكذلك ليتجنب إلاصابة . وهذا النوع من الاحماء ضروري قبل تدريبات السرعة بانواعها والقوة السريعة والانفجارية والقصوية وللاداء المهاري والخططي التي تحتاج في أدائها الى السرعة في الانقباض والانبساط العضلي وتحريك المفاصل الى مداها الكامل </a:t>
            </a:r>
            <a:endParaRPr lang="ar-IQ" dirty="0"/>
          </a:p>
        </p:txBody>
      </p:sp>
    </p:spTree>
    <p:extLst>
      <p:ext uri="{BB962C8B-B14F-4D97-AF65-F5344CB8AC3E}">
        <p14:creationId xmlns:p14="http://schemas.microsoft.com/office/powerpoint/2010/main" val="2071769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398623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ar-SA" b="1" dirty="0" smtClean="0"/>
              <a:t> </a:t>
            </a:r>
            <a:r>
              <a:rPr lang="ar-SA" b="1" dirty="0"/>
              <a:t>المفهوم العام للأحماء</a:t>
            </a:r>
            <a:endParaRPr lang="en-US" dirty="0"/>
          </a:p>
          <a:p>
            <a:pPr algn="just"/>
            <a:r>
              <a:rPr lang="ar-IQ" dirty="0" smtClean="0"/>
              <a:t>  </a:t>
            </a:r>
            <a:r>
              <a:rPr lang="ar-SA" dirty="0" smtClean="0"/>
              <a:t>هو </a:t>
            </a:r>
            <a:r>
              <a:rPr lang="ar-SA" dirty="0"/>
              <a:t>عملية تحضيرية لإعداد اللاعب وتهيئة أجهزة وأعضاء جسمه كي يكون مستعداً للتفاعل مع مجريات التدريب أوالمباراة بفاعلية وكفاءة بدنياً ونفسياً وفسيولوجياً من خلال مجموعة من التمرينات العامة والخاصة المتدرجة في الحجم والشدة يتم أختيارها بدقة طبقاً لتجارب ومعارف وخبرات علمية ، والهدف من الاحماء هو تهيئة عضلات اللاعب للتقلصات والانقباضات القصوية و لتجنب حدوث أي إصابة سواء تمزق أو شد لأي من العضلات والأوتار والأربطة والوصول لأفضل مستوى من الإنجاز أثناء التدريب أو المنافسة </a:t>
            </a:r>
            <a:endParaRPr lang="ar-IQ" dirty="0"/>
          </a:p>
        </p:txBody>
      </p:sp>
    </p:spTree>
    <p:extLst>
      <p:ext uri="{BB962C8B-B14F-4D97-AF65-F5344CB8AC3E}">
        <p14:creationId xmlns:p14="http://schemas.microsoft.com/office/powerpoint/2010/main" val="2361004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192688"/>
          </a:xfrm>
        </p:spPr>
        <p:style>
          <a:lnRef idx="1">
            <a:schemeClr val="accent6"/>
          </a:lnRef>
          <a:fillRef idx="2">
            <a:schemeClr val="accent6"/>
          </a:fillRef>
          <a:effectRef idx="1">
            <a:schemeClr val="accent6"/>
          </a:effectRef>
          <a:fontRef idx="minor">
            <a:schemeClr val="dk1"/>
          </a:fontRef>
        </p:style>
        <p:txBody>
          <a:bodyPr>
            <a:normAutofit/>
          </a:bodyPr>
          <a:lstStyle/>
          <a:p>
            <a:r>
              <a:rPr lang="ar-SA" b="1" dirty="0">
                <a:solidFill>
                  <a:srgbClr val="FF0000"/>
                </a:solidFill>
              </a:rPr>
              <a:t>• تعريف الإحماء :</a:t>
            </a:r>
            <a:endParaRPr lang="en-US" dirty="0">
              <a:solidFill>
                <a:srgbClr val="FF0000"/>
              </a:solidFill>
            </a:endParaRPr>
          </a:p>
          <a:p>
            <a:r>
              <a:rPr lang="ar-SA" dirty="0"/>
              <a:t>الإحماء من وجهة نظر التدريب الرياضي هو عملية تهيئة للجسم عن طريق تمرينات تمهيدية تسبق الاشتراك فى التدريب أو المنافسة ، ومن الناحية الفسيولوجية هو جهد يقوم بة اللاعب لزيادة نشاط الجهاز الدوري التنفسي وسرعة عملية التمثيل الغذائية وتهية الجهاز العصبي والعضلي .</a:t>
            </a:r>
            <a:endParaRPr lang="en-US" dirty="0"/>
          </a:p>
          <a:p>
            <a:r>
              <a:rPr lang="ar-SA" dirty="0"/>
              <a:t>أن للإحماء مسميات متعددة منها التسخين ، تهيئة العضلات ، تمرينات الإطالة وهذه المسميات هي عبارة عن مجموعة من التمرينات البدنية العامة والخاصة لتهيئة عضو أو أعضاء جسم الرياضي الى أقصى مدى حركى لها حتى نتلافى حدوث الاصابات أثناء التدريب او المنافسات.</a:t>
            </a:r>
            <a:endParaRPr lang="en-US" dirty="0"/>
          </a:p>
        </p:txBody>
      </p:sp>
    </p:spTree>
    <p:extLst>
      <p:ext uri="{BB962C8B-B14F-4D97-AF65-F5344CB8AC3E}">
        <p14:creationId xmlns:p14="http://schemas.microsoft.com/office/powerpoint/2010/main" val="11260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332656"/>
            <a:ext cx="8229600" cy="6048672"/>
          </a:xfrm>
          <a:solidFill>
            <a:schemeClr val="accent3">
              <a:lumMod val="40000"/>
              <a:lumOff val="60000"/>
            </a:schemeClr>
          </a:solidFill>
        </p:spPr>
        <p:txBody>
          <a:bodyPr>
            <a:normAutofit fontScale="92500" lnSpcReduction="10000"/>
          </a:bodyPr>
          <a:lstStyle/>
          <a:p>
            <a:r>
              <a:rPr lang="ar-SA" b="1" dirty="0"/>
              <a:t>فوائد وأهمية الإحماء الفسيولوجية والبدنية :</a:t>
            </a:r>
            <a:endParaRPr lang="en-US" dirty="0"/>
          </a:p>
          <a:p>
            <a:r>
              <a:rPr lang="ar-SA" dirty="0"/>
              <a:t>1 - إعداد وتهيئة أعضاء وأجهزة الجسم المختلفة بدنيا وفسيولوجياً بحيث تتكامل وظائفها للاستجابات والتكيفات مع حمل التدريب والمنافسة بأفضل صورة ممكنة ودون التعرض للإصابة .</a:t>
            </a:r>
            <a:endParaRPr lang="en-US" dirty="0"/>
          </a:p>
          <a:p>
            <a:r>
              <a:rPr lang="ar-SA" dirty="0"/>
              <a:t>2 - تجهيز الجسم للأداء الرياضي لغرض من خلال رفع مستوى الأداء البدني بما يتناسب مع سرعة الاداء في التدريب او المنافسات و لتجنب الإصابة .</a:t>
            </a:r>
            <a:endParaRPr lang="en-US" dirty="0"/>
          </a:p>
          <a:p>
            <a:r>
              <a:rPr lang="ar-SA" dirty="0"/>
              <a:t>3 - يعمل الاحماء على رفع درجة حرارة العضلات وزيادة نشاط الدورة الدموية فيها ، فالعضلات في الوضع الطبيعي تكون درجة حرارتها منخفضة منخفضة بين (35-37 ) درجة بينما تعمل العضلات بكفاءة عالية في درجة حرارة بين ( 38 – 39 ) درجة </a:t>
            </a:r>
            <a:endParaRPr lang="ar-IQ" dirty="0"/>
          </a:p>
        </p:txBody>
      </p:sp>
    </p:spTree>
    <p:extLst>
      <p:ext uri="{BB962C8B-B14F-4D97-AF65-F5344CB8AC3E}">
        <p14:creationId xmlns:p14="http://schemas.microsoft.com/office/powerpoint/2010/main" val="146238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60648"/>
            <a:ext cx="8229600" cy="6264696"/>
          </a:xfrm>
          <a:solidFill>
            <a:srgbClr val="FFC000"/>
          </a:solidFill>
        </p:spPr>
        <p:txBody>
          <a:bodyPr>
            <a:normAutofit fontScale="70000" lnSpcReduction="20000"/>
          </a:bodyPr>
          <a:lstStyle/>
          <a:p>
            <a:r>
              <a:rPr lang="ar-SA" dirty="0"/>
              <a:t>وهذا يحتاج من ( 15 -20 ) دقيقة من التمارين المختلفة للوصول الى هذة الدرجة .</a:t>
            </a:r>
            <a:endParaRPr lang="en-US" dirty="0"/>
          </a:p>
          <a:p>
            <a:r>
              <a:rPr lang="ar-SA" dirty="0"/>
              <a:t>4 - يعمل الإحماء فسيولوجيا على زيادة سرعة عمليات التقلص والانبساط العضلي نتيجة لرفع درجة حرارة العضلات ، وبالتالي تزيد من قدرة الهيموجلوبين على حمل كمية أكبر من الأوكسجين إلى العضلات فتتحسن قدرة الأجهزة الوظيفية على العمل .</a:t>
            </a:r>
            <a:endParaRPr lang="en-US" dirty="0"/>
          </a:p>
          <a:p>
            <a:r>
              <a:rPr lang="ar-SA" dirty="0"/>
              <a:t>5 - يزيد من الاستجابة لعمليات الأيض حيث وجد أن عمليات الاحماء يحسن من انسيابية سريان الدم في الجسم فيؤدي إلى زيادة نشاط عمليات تبادل الغازات .</a:t>
            </a:r>
            <a:endParaRPr lang="en-US" dirty="0"/>
          </a:p>
          <a:p>
            <a:r>
              <a:rPr lang="ar-SA" dirty="0"/>
              <a:t>6 - يعمل الإحماء على تنشيط العمليات البيوكيميائية داخل العضلات لإنتاج الطاقة .</a:t>
            </a:r>
            <a:endParaRPr lang="en-US" dirty="0"/>
          </a:p>
          <a:p>
            <a:r>
              <a:rPr lang="ar-SA" dirty="0"/>
              <a:t>7 - زيادة مطاطية العضلات وليونتها بسبب زيادة نشاط الدورة الدموية نتيجة لارتفاع درجة الحرارة ، فالعضلات الباردة يكون تشبعها بالدم أقل وتكون عرضة للإصابة أكثر من العضلة الدافئة .</a:t>
            </a:r>
            <a:endParaRPr lang="en-US" dirty="0"/>
          </a:p>
          <a:p>
            <a:r>
              <a:rPr lang="ar-SA" dirty="0"/>
              <a:t>8 - يهدف الإحماء على توسيع الشعيرات والأوعية الدموية في العضلات مما يسهل تمطية العضلات والأوتار والأربطة زيادة مرونة المفاصل فتقلل من احتمال إصابة اللاعب بتمزق أو شد عند أداء الحركات السريعة التقلص والانبساط .</a:t>
            </a:r>
            <a:endParaRPr lang="en-US" dirty="0"/>
          </a:p>
          <a:p>
            <a:r>
              <a:rPr lang="ar-SA" dirty="0"/>
              <a:t>9 - يعمل الإحماء على زيادة سرعة ضربات القلب وتحسين التهوية الرئوية وتنشيط عمليات الأكسدة الهوائية</a:t>
            </a:r>
            <a:endParaRPr lang="en-US" dirty="0"/>
          </a:p>
          <a:p>
            <a:r>
              <a:rPr lang="ar-SA" dirty="0"/>
              <a:t>10 – يساهم في تحسين سرعة نقل الإشارات العصبية وتأخير ظهور التعب</a:t>
            </a:r>
            <a:endParaRPr lang="en-US" dirty="0"/>
          </a:p>
          <a:p>
            <a:r>
              <a:rPr lang="ar-SA" dirty="0"/>
              <a:t> </a:t>
            </a:r>
            <a:endParaRPr lang="en-US" dirty="0"/>
          </a:p>
        </p:txBody>
      </p:sp>
    </p:spTree>
    <p:extLst>
      <p:ext uri="{BB962C8B-B14F-4D97-AF65-F5344CB8AC3E}">
        <p14:creationId xmlns:p14="http://schemas.microsoft.com/office/powerpoint/2010/main" val="270047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79512" y="116632"/>
            <a:ext cx="8784976" cy="6336704"/>
          </a:xfrm>
          <a:solidFill>
            <a:srgbClr val="FF0000"/>
          </a:solidFill>
        </p:spPr>
        <p:txBody>
          <a:bodyPr>
            <a:normAutofit/>
          </a:bodyPr>
          <a:lstStyle/>
          <a:p>
            <a:r>
              <a:rPr lang="ar-SA" b="1" dirty="0" smtClean="0"/>
              <a:t>فوائد وأهمية الإ•حماء في الجانب الحركي</a:t>
            </a:r>
            <a:endParaRPr lang="en-US" dirty="0" smtClean="0"/>
          </a:p>
          <a:p>
            <a:r>
              <a:rPr lang="ar-SA" dirty="0" smtClean="0"/>
              <a:t>1- الإعداد والتهيئة للمهارات الحركية الخاصة باللعبة .</a:t>
            </a:r>
            <a:endParaRPr lang="en-US" dirty="0" smtClean="0"/>
          </a:p>
          <a:p>
            <a:r>
              <a:rPr lang="ar-SA" dirty="0" smtClean="0"/>
              <a:t>2- الوصول لأقصى قدرة في الاستجابة الحركية لأداء الحركات المختلفة .</a:t>
            </a:r>
            <a:endParaRPr lang="en-US" dirty="0" smtClean="0"/>
          </a:p>
          <a:p>
            <a:r>
              <a:rPr lang="ar-SA" dirty="0" smtClean="0"/>
              <a:t>3 - يساعد في تحسين كفاءة الإيقاع الحركي.</a:t>
            </a:r>
            <a:endParaRPr lang="en-US" dirty="0" smtClean="0"/>
          </a:p>
          <a:p>
            <a:r>
              <a:rPr lang="ar-SA" dirty="0" smtClean="0"/>
              <a:t>4 – يساهم بشكل ايجابي في التركيز والدقة في أداء المهارات.</a:t>
            </a:r>
            <a:endParaRPr lang="en-US" dirty="0" smtClean="0"/>
          </a:p>
          <a:p>
            <a:r>
              <a:rPr lang="ar-SA" dirty="0" smtClean="0"/>
              <a:t>5- يساعد في تنظيم سير الحركة وتوافقها ومسايرة توقيت الحركات في المنافسة .</a:t>
            </a:r>
            <a:endParaRPr lang="en-US" dirty="0" smtClean="0"/>
          </a:p>
          <a:p>
            <a:r>
              <a:rPr lang="ar-SA" dirty="0" smtClean="0"/>
              <a:t>6 – يسهل عملية التناسق الحركي مما يجعل الحركة أكثر سرعة ودقة.</a:t>
            </a:r>
            <a:endParaRPr lang="en-US" dirty="0" smtClean="0"/>
          </a:p>
          <a:p>
            <a:endParaRPr lang="ar-IQ" dirty="0"/>
          </a:p>
        </p:txBody>
      </p:sp>
    </p:spTree>
    <p:extLst>
      <p:ext uri="{BB962C8B-B14F-4D97-AF65-F5344CB8AC3E}">
        <p14:creationId xmlns:p14="http://schemas.microsoft.com/office/powerpoint/2010/main" val="1562177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260648"/>
            <a:ext cx="8229600" cy="6336704"/>
          </a:xfrm>
          <a:solidFill>
            <a:srgbClr val="FFC000"/>
          </a:solidFill>
        </p:spPr>
        <p:txBody>
          <a:bodyPr>
            <a:normAutofit/>
          </a:bodyPr>
          <a:lstStyle/>
          <a:p>
            <a:r>
              <a:rPr lang="ar-SA" b="1" dirty="0"/>
              <a:t>• فوائد وأهمية الإحماء في الجوانب النفسية .</a:t>
            </a:r>
            <a:endParaRPr lang="en-US" dirty="0"/>
          </a:p>
          <a:p>
            <a:r>
              <a:rPr lang="ar-SA" dirty="0"/>
              <a:t>1 - رفع مستوى شدة وثبات الإنتباة وتنشيط الذاكرة لأستحضار الخبرات الحركية المتنوعة واختيار المناسب منها في المنافسة.</a:t>
            </a:r>
            <a:endParaRPr lang="en-US" dirty="0"/>
          </a:p>
          <a:p>
            <a:r>
              <a:rPr lang="ar-SA" dirty="0"/>
              <a:t>2 - الوصول إلى أفضل استثارة انفعالية إيجابية لأداء الحركات المختلفة خلال التدريب والمنافسة.</a:t>
            </a:r>
            <a:endParaRPr lang="en-US" dirty="0"/>
          </a:p>
          <a:p>
            <a:r>
              <a:rPr lang="ar-SA" dirty="0"/>
              <a:t>3 - يساهم في الاستثارة الانفعالية الايجابية لتقبل حمل التدريب أو الاشتراك في المنافسة</a:t>
            </a:r>
            <a:endParaRPr lang="en-US" dirty="0"/>
          </a:p>
          <a:p>
            <a:r>
              <a:rPr lang="ar-SA" dirty="0"/>
              <a:t>4 - اكتساب الثقة بالنفس والابتعاد عن مؤثرات ما قبل المنافسة.</a:t>
            </a:r>
            <a:endParaRPr lang="en-US" dirty="0"/>
          </a:p>
          <a:p>
            <a:r>
              <a:rPr lang="ar-SA" dirty="0"/>
              <a:t> </a:t>
            </a:r>
            <a:endParaRPr lang="en-US" dirty="0"/>
          </a:p>
        </p:txBody>
      </p:sp>
    </p:spTree>
    <p:extLst>
      <p:ext uri="{BB962C8B-B14F-4D97-AF65-F5344CB8AC3E}">
        <p14:creationId xmlns:p14="http://schemas.microsoft.com/office/powerpoint/2010/main" val="194600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a:solidFill>
            <a:srgbClr val="92D050"/>
          </a:solidFill>
        </p:spPr>
        <p:txBody>
          <a:bodyPr>
            <a:normAutofit lnSpcReduction="10000"/>
          </a:bodyPr>
          <a:lstStyle/>
          <a:p>
            <a:r>
              <a:rPr lang="ar-SA" b="1" dirty="0"/>
              <a:t>• أنواع الإحماء</a:t>
            </a:r>
            <a:endParaRPr lang="en-US" dirty="0"/>
          </a:p>
          <a:p>
            <a:r>
              <a:rPr lang="ar-SA" dirty="0"/>
              <a:t>هناك العديد من المراجع والدراسات تناولت تقسيم الإحماء بالبحث والدراسة وهى وإن اتفق بعضها فى المسميات إلا أن البعض قد وضع لكل نوع محتوى خاص يتفق مع هدف الدراسة التى يقوم بها أو الفكر الذى يتبناه فهناك تعدداً فى المسميات والمصطلحات فالبعض يذكر مصطلح أشكال الاحماء والبعض يذكر مصطلح مراحل الاحماء وهكذا ، كما أن هناك من يتناول المضمون . ويمكن تقسيم الاحماء الى وإحماء عام ، و إحماء خاص ويمكن تقسيم الإحماء إلى ثلاثة أشكال هى :تمرينات عامة ، تمرينات إطالة ، تمرينات خاصة بالمسابقة .</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30137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a:solidFill>
            <a:schemeClr val="tx2">
              <a:lumMod val="40000"/>
              <a:lumOff val="60000"/>
            </a:schemeClr>
          </a:solidFill>
        </p:spPr>
        <p:txBody>
          <a:bodyPr>
            <a:normAutofit/>
          </a:bodyPr>
          <a:lstStyle/>
          <a:p>
            <a:r>
              <a:rPr lang="ar-SA" b="1" dirty="0"/>
              <a:t>• الإحماء العام والخاص :</a:t>
            </a:r>
            <a:endParaRPr lang="en-US" dirty="0"/>
          </a:p>
          <a:p>
            <a:r>
              <a:rPr lang="ar-SA" dirty="0"/>
              <a:t>الاحماء العام يؤدى بالمشي والجري الخفيف وبعض الحركات سواء بالوثب الخفيف أو أداء التمرينات البدنية التي فيها المرونة والرشاقة ، وذلك لغرض إعداد شامل لأجهزة وأعضاء الجسم وعضلاته ومفاصله المختلفة وهذا القسم من الإحماء لا يكفي لتأهيل اللاعب للاشتراك في المباريات أو القسم الرئيسي من التدريب وأداء حركات السريعة والقصوية ويفضل ان يكون الاحماء باستخدام الكرات وبتمارين متنوعة وبسيطة تزداد شدتها تدريجيا لغرض التهيئة للاحماء الخاص.</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3779045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841</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الاحماء والاصابات الرياضية</dc:title>
  <dc:creator>dell</dc:creator>
  <cp:lastModifiedBy>dell</cp:lastModifiedBy>
  <cp:revision>8</cp:revision>
  <dcterms:created xsi:type="dcterms:W3CDTF">2019-04-03T13:39:54Z</dcterms:created>
  <dcterms:modified xsi:type="dcterms:W3CDTF">2020-02-13T07:10:06Z</dcterms:modified>
</cp:coreProperties>
</file>